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4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E4A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784"/>
    <p:restoredTop sz="96327"/>
  </p:normalViewPr>
  <p:slideViewPr>
    <p:cSldViewPr snapToGrid="0" snapToObjects="1" showGuides="1">
      <p:cViewPr varScale="1">
        <p:scale>
          <a:sx n="215" d="100"/>
          <a:sy n="215" d="100"/>
        </p:scale>
        <p:origin x="240" y="37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E2AB2D4-F329-2442-9FDF-D54B2A33FCA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921D035-4BE3-AD4E-BC15-D185C12558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2FEEA7A-3ED3-AF4A-81EC-2D6EAC4003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FE0CCD9-2DE5-9B48-95AC-59934EA32B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88E9532-8E6D-D64B-A14A-8F6E67C514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914327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744FFB6-599B-5144-A5A0-67D5C1164F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0593E018-33D0-B24E-91AA-191CCA491B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73F9499-A16F-FC46-8BCA-08AB597445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B937D65-8F64-0240-BD7F-678994D41E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8A7488D-E7C2-474B-99DF-F0F2A2212B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99048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A4E5BCC1-C120-454B-8E44-431B2CA0EA1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A49687D-964F-994D-9905-35C6739642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18754AC-84C9-A94A-83EA-CD7BDDAEA6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DC41A89-24C2-AB49-9C8E-FB7DF0D44F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E8CDB6A-DD78-2B49-BAED-2B222DC8EF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22951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6E2A40-80DF-5D4E-8C33-DAFB18D792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93D130C-26A5-AA4F-B035-DE5C130FD8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26EA9EF-7E57-114E-BC27-DCC763A1BF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3B799BD-11F9-4546-AE92-38DF15E340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DC0D82D-0E2F-F543-B92E-345B9DDE85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485084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B237BB5-C18D-8544-8F78-D677FC390D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1F55A0A-686C-414E-A65D-6104536521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066EBF8-70CF-BD4C-A099-3A2893FA49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1764C4C-D771-2A42-B574-8CA9059C66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4099E24-0266-3C45-8672-FA648ACE34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26238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FF1F97E-BC2E-6244-B009-2135D0AEE9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FD08EE7-3902-5D4E-91B3-6CD086221A1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8C80F79-16C8-C64E-9058-CF03202E4E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01CAECB-6E8C-4548-B598-642802C769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8FA2929-D6C9-6D4A-8DC3-83B1B47A94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DDC8F1A-6BFB-4340-B2F9-75FCBD682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860023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EA2A917-E8DF-EA41-98C4-FD5288BA9A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AB93D5FD-4D60-2644-A6FD-C0D16D0EB3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79DD13AC-115C-A445-87BE-967AFBC0A0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8ED7FEFE-C337-EC46-A8F0-A716332B193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D7B73AB7-C16A-A343-B96F-BF40F1FEE73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B7B36BA4-DA57-4B4D-92BD-150E7AEF39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EEE92196-5BC2-5848-BE3A-1E3FDFA4FA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5079F34F-FBC0-BC46-8927-AC7E18DD09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26788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BAE1F2E-A057-A443-B343-557A5C47AC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C8A8B341-FCDC-C645-814D-AF6B053801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DA951355-DD45-1944-BF6B-CA3FDEAA8C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92E29A71-C3B9-864D-81DD-57D331DD9C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810392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B5DD7AA1-23F3-AE4C-ADC6-4A29AF2FFB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ADF79F4A-3893-7F48-A9A1-C32B33E58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B617BA94-7388-094A-9FDE-1EA06125B3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047854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451F1B-0C95-DB4A-BBAB-3F56A72CC3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4E331B3-4090-7E4E-ADB2-42261D86E03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B088FB4-4969-404E-8906-8318D68F0FB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FDD48563-8A33-9141-BB8D-40937F9D90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53478BC-7179-274C-BE45-E245CDD91D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1C98E741-9118-2544-A220-418457FEC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050004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F683B1-4644-2E46-815F-993FFFF0C6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D37F0DF7-A3A5-6849-B4D7-EE152906A28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F02EBE65-40CF-8A4B-8378-66D10E0A46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72433A1D-DA0C-FE4A-97C7-0C58F24308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085E5A6-9647-6A49-AF72-B9BA9218B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D5C7254-19E8-E647-A29F-C41858D301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895469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706C0243-F33E-7749-8F4C-3E752F584D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FC3D0DD-33DA-FA46-817E-A09F6057B2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992FEE2-FDD7-6243-A6A9-25EB775EF0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480705-DBA0-964D-AAC3-6E3A3BBB1C0A}" type="datetimeFigureOut">
              <a:rPr lang="nl-NL" smtClean="0"/>
              <a:t>23-11-2020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0AC3478-C1B0-B545-B0B7-2F81E93E25F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80BEE30-5293-3A4E-ACDB-4AC6587EEF3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DA40B3-3C13-D048-93FF-523D0F82407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4481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Proces 146">
            <a:extLst>
              <a:ext uri="{FF2B5EF4-FFF2-40B4-BE49-F238E27FC236}">
                <a16:creationId xmlns:a16="http://schemas.microsoft.com/office/drawing/2014/main" id="{A12286A9-1D93-A544-A12F-E012A9F8A671}"/>
              </a:ext>
            </a:extLst>
          </p:cNvPr>
          <p:cNvSpPr/>
          <p:nvPr/>
        </p:nvSpPr>
        <p:spPr>
          <a:xfrm>
            <a:off x="371010" y="1245227"/>
            <a:ext cx="4153680" cy="1991501"/>
          </a:xfrm>
          <a:prstGeom prst="flowChartProcess">
            <a:avLst/>
          </a:prstGeom>
          <a:solidFill>
            <a:schemeClr val="bg1"/>
          </a:solidFill>
          <a:ln w="12700" cmpd="sng">
            <a:solidFill>
              <a:schemeClr val="accent2"/>
            </a:solidFill>
            <a:prstDash val="sysDot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800" dirty="0">
              <a:solidFill>
                <a:schemeClr val="tx1"/>
              </a:solidFill>
            </a:endParaRPr>
          </a:p>
        </p:txBody>
      </p:sp>
      <p:sp>
        <p:nvSpPr>
          <p:cNvPr id="148" name="Proces 147">
            <a:extLst>
              <a:ext uri="{FF2B5EF4-FFF2-40B4-BE49-F238E27FC236}">
                <a16:creationId xmlns:a16="http://schemas.microsoft.com/office/drawing/2014/main" id="{3DD87F3A-13AF-4C43-90C4-AC58323C089D}"/>
              </a:ext>
            </a:extLst>
          </p:cNvPr>
          <p:cNvSpPr/>
          <p:nvPr/>
        </p:nvSpPr>
        <p:spPr>
          <a:xfrm>
            <a:off x="1541915" y="1151651"/>
            <a:ext cx="1701990" cy="150038"/>
          </a:xfrm>
          <a:prstGeom prst="flowChartProcess">
            <a:avLst/>
          </a:prstGeom>
          <a:solidFill>
            <a:schemeClr val="accent2"/>
          </a:solidFill>
          <a:ln w="12700" cmpd="sng">
            <a:solidFill>
              <a:schemeClr val="accent2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CONTROLE AANWEZIGHEID CDW</a:t>
            </a:r>
          </a:p>
        </p:txBody>
      </p:sp>
      <p:sp>
        <p:nvSpPr>
          <p:cNvPr id="145" name="Proces 144">
            <a:extLst>
              <a:ext uri="{FF2B5EF4-FFF2-40B4-BE49-F238E27FC236}">
                <a16:creationId xmlns:a16="http://schemas.microsoft.com/office/drawing/2014/main" id="{9192394A-AFDC-414F-B57F-2B290672880C}"/>
              </a:ext>
            </a:extLst>
          </p:cNvPr>
          <p:cNvSpPr/>
          <p:nvPr/>
        </p:nvSpPr>
        <p:spPr>
          <a:xfrm>
            <a:off x="4748784" y="1245227"/>
            <a:ext cx="3990485" cy="1991501"/>
          </a:xfrm>
          <a:prstGeom prst="flowChartProcess">
            <a:avLst/>
          </a:prstGeom>
          <a:solidFill>
            <a:schemeClr val="bg1"/>
          </a:solidFill>
          <a:ln w="12700" cmpd="sng">
            <a:solidFill>
              <a:schemeClr val="accent2"/>
            </a:solidFill>
            <a:prstDash val="sysDot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sz="800" dirty="0">
              <a:solidFill>
                <a:schemeClr val="tx1"/>
              </a:solidFill>
            </a:endParaRPr>
          </a:p>
        </p:txBody>
      </p:sp>
      <p:cxnSp>
        <p:nvCxnSpPr>
          <p:cNvPr id="10" name="Rechte verbindingslijn met pijl 9">
            <a:extLst>
              <a:ext uri="{FF2B5EF4-FFF2-40B4-BE49-F238E27FC236}">
                <a16:creationId xmlns:a16="http://schemas.microsoft.com/office/drawing/2014/main" id="{8358A3B0-74D5-5441-87C8-5295EDFEB1A7}"/>
              </a:ext>
            </a:extLst>
          </p:cNvPr>
          <p:cNvCxnSpPr>
            <a:cxnSpLocks/>
            <a:stCxn id="19" idx="4"/>
            <a:endCxn id="81" idx="0"/>
          </p:cNvCxnSpPr>
          <p:nvPr/>
        </p:nvCxnSpPr>
        <p:spPr>
          <a:xfrm flipH="1">
            <a:off x="1186998" y="3092299"/>
            <a:ext cx="2727" cy="888128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Proces 16">
            <a:extLst>
              <a:ext uri="{FF2B5EF4-FFF2-40B4-BE49-F238E27FC236}">
                <a16:creationId xmlns:a16="http://schemas.microsoft.com/office/drawing/2014/main" id="{4CE21F63-4A00-A745-907E-73EBC5EF4B40}"/>
              </a:ext>
            </a:extLst>
          </p:cNvPr>
          <p:cNvSpPr/>
          <p:nvPr/>
        </p:nvSpPr>
        <p:spPr>
          <a:xfrm>
            <a:off x="494435" y="1505630"/>
            <a:ext cx="1381985" cy="46264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Controle in DBR op</a:t>
            </a:r>
          </a:p>
          <a:p>
            <a:pPr algn="ctr"/>
            <a:r>
              <a:rPr lang="nl-NL" sz="800" dirty="0">
                <a:solidFill>
                  <a:schemeClr val="tx1"/>
                </a:solidFill>
              </a:rPr>
              <a:t>samenloop eerder beslag</a:t>
            </a:r>
          </a:p>
        </p:txBody>
      </p:sp>
      <p:cxnSp>
        <p:nvCxnSpPr>
          <p:cNvPr id="18" name="Rechte verbindingslijn met pijl 17">
            <a:extLst>
              <a:ext uri="{FF2B5EF4-FFF2-40B4-BE49-F238E27FC236}">
                <a16:creationId xmlns:a16="http://schemas.microsoft.com/office/drawing/2014/main" id="{E7E1C2C3-90F4-5845-8058-4501FF7003B3}"/>
              </a:ext>
            </a:extLst>
          </p:cNvPr>
          <p:cNvCxnSpPr>
            <a:cxnSpLocks/>
            <a:stCxn id="23" idx="4"/>
            <a:endCxn id="179" idx="0"/>
          </p:cNvCxnSpPr>
          <p:nvPr/>
        </p:nvCxnSpPr>
        <p:spPr>
          <a:xfrm>
            <a:off x="1191955" y="1125548"/>
            <a:ext cx="0" cy="296906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Verbindingslijn 22">
            <a:extLst>
              <a:ext uri="{FF2B5EF4-FFF2-40B4-BE49-F238E27FC236}">
                <a16:creationId xmlns:a16="http://schemas.microsoft.com/office/drawing/2014/main" id="{7121CDF0-C231-2F4D-AEF5-D4087C08F3DE}"/>
              </a:ext>
            </a:extLst>
          </p:cNvPr>
          <p:cNvSpPr/>
          <p:nvPr/>
        </p:nvSpPr>
        <p:spPr>
          <a:xfrm>
            <a:off x="1024777" y="784497"/>
            <a:ext cx="334356" cy="341051"/>
          </a:xfrm>
          <a:prstGeom prst="flowChartConnector">
            <a:avLst/>
          </a:prstGeom>
          <a:solidFill>
            <a:schemeClr val="accent6"/>
          </a:solidFill>
          <a:ln w="12700" cmpd="sng">
            <a:solidFill>
              <a:schemeClr val="accent6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700" dirty="0">
                <a:solidFill>
                  <a:schemeClr val="bg1"/>
                </a:solidFill>
              </a:rPr>
              <a:t>START</a:t>
            </a:r>
          </a:p>
        </p:txBody>
      </p:sp>
      <p:sp>
        <p:nvSpPr>
          <p:cNvPr id="36" name="Proces 35">
            <a:extLst>
              <a:ext uri="{FF2B5EF4-FFF2-40B4-BE49-F238E27FC236}">
                <a16:creationId xmlns:a16="http://schemas.microsoft.com/office/drawing/2014/main" id="{CC35E243-346D-5C41-9D74-512A496C2A8C}"/>
              </a:ext>
            </a:extLst>
          </p:cNvPr>
          <p:cNvSpPr/>
          <p:nvPr/>
        </p:nvSpPr>
        <p:spPr>
          <a:xfrm>
            <a:off x="2721606" y="3980427"/>
            <a:ext cx="1381985" cy="462643"/>
          </a:xfrm>
          <a:prstGeom prst="flowChartProcess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Coördinerende</a:t>
            </a:r>
            <a:br>
              <a:rPr lang="nl-NL" sz="800" dirty="0">
                <a:solidFill>
                  <a:schemeClr val="tx1"/>
                </a:solidFill>
              </a:rPr>
            </a:br>
            <a:r>
              <a:rPr lang="nl-NL" sz="800" dirty="0">
                <a:solidFill>
                  <a:schemeClr val="tx1"/>
                </a:solidFill>
              </a:rPr>
              <a:t> deurwaarder</a:t>
            </a:r>
          </a:p>
        </p:txBody>
      </p:sp>
      <p:sp>
        <p:nvSpPr>
          <p:cNvPr id="49" name="Verbindingslijn 48">
            <a:extLst>
              <a:ext uri="{FF2B5EF4-FFF2-40B4-BE49-F238E27FC236}">
                <a16:creationId xmlns:a16="http://schemas.microsoft.com/office/drawing/2014/main" id="{1785A62A-1A7D-714A-A4ED-DA7C7478A37F}"/>
              </a:ext>
            </a:extLst>
          </p:cNvPr>
          <p:cNvSpPr/>
          <p:nvPr/>
        </p:nvSpPr>
        <p:spPr>
          <a:xfrm>
            <a:off x="1816487" y="1648804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rgbClr val="FF0000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NEE</a:t>
            </a:r>
          </a:p>
        </p:txBody>
      </p:sp>
      <p:sp>
        <p:nvSpPr>
          <p:cNvPr id="51" name="Verbindingslijn 50">
            <a:extLst>
              <a:ext uri="{FF2B5EF4-FFF2-40B4-BE49-F238E27FC236}">
                <a16:creationId xmlns:a16="http://schemas.microsoft.com/office/drawing/2014/main" id="{C1B6CDA6-7169-C44F-9DDC-51F2E027C469}"/>
              </a:ext>
            </a:extLst>
          </p:cNvPr>
          <p:cNvSpPr/>
          <p:nvPr/>
        </p:nvSpPr>
        <p:spPr>
          <a:xfrm>
            <a:off x="1072725" y="1919736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chemeClr val="accent6">
                  <a:tint val="66000"/>
                  <a:satMod val="160000"/>
                </a:schemeClr>
              </a:gs>
              <a:gs pos="50000">
                <a:schemeClr val="accent6">
                  <a:tint val="44500"/>
                  <a:satMod val="160000"/>
                </a:schemeClr>
              </a:gs>
              <a:gs pos="100000">
                <a:schemeClr val="accent6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chemeClr val="accent6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JA</a:t>
            </a:r>
          </a:p>
        </p:txBody>
      </p:sp>
      <p:cxnSp>
        <p:nvCxnSpPr>
          <p:cNvPr id="53" name="Rechte verbindingslijn met pijl 52">
            <a:extLst>
              <a:ext uri="{FF2B5EF4-FFF2-40B4-BE49-F238E27FC236}">
                <a16:creationId xmlns:a16="http://schemas.microsoft.com/office/drawing/2014/main" id="{7FF6018C-F3A0-D145-BD61-92719E01D967}"/>
              </a:ext>
            </a:extLst>
          </p:cNvPr>
          <p:cNvCxnSpPr>
            <a:cxnSpLocks/>
            <a:stCxn id="49" idx="6"/>
          </p:cNvCxnSpPr>
          <p:nvPr/>
        </p:nvCxnSpPr>
        <p:spPr>
          <a:xfrm>
            <a:off x="2050487" y="1765804"/>
            <a:ext cx="684847" cy="6012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1" name="Rechte verbindingslijn met pijl 60">
            <a:extLst>
              <a:ext uri="{FF2B5EF4-FFF2-40B4-BE49-F238E27FC236}">
                <a16:creationId xmlns:a16="http://schemas.microsoft.com/office/drawing/2014/main" id="{48A67AE4-701E-D747-AC6D-AB14E51D3696}"/>
              </a:ext>
            </a:extLst>
          </p:cNvPr>
          <p:cNvCxnSpPr>
            <a:cxnSpLocks/>
            <a:stCxn id="58" idx="6"/>
          </p:cNvCxnSpPr>
          <p:nvPr/>
        </p:nvCxnSpPr>
        <p:spPr>
          <a:xfrm>
            <a:off x="4285241" y="1770404"/>
            <a:ext cx="684847" cy="1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7" name="Proces 66">
            <a:extLst>
              <a:ext uri="{FF2B5EF4-FFF2-40B4-BE49-F238E27FC236}">
                <a16:creationId xmlns:a16="http://schemas.microsoft.com/office/drawing/2014/main" id="{353FCC09-7235-FE4C-B307-918E85B55572}"/>
              </a:ext>
            </a:extLst>
          </p:cNvPr>
          <p:cNvSpPr/>
          <p:nvPr/>
        </p:nvSpPr>
        <p:spPr>
          <a:xfrm>
            <a:off x="4965724" y="1505630"/>
            <a:ext cx="1381985" cy="577035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Heeft beslag van andere beslaglegger of loonvordering (art. 19 IW 1990) een preferentie?</a:t>
            </a:r>
          </a:p>
        </p:txBody>
      </p:sp>
      <p:sp>
        <p:nvSpPr>
          <p:cNvPr id="68" name="Verbindingslijn 67">
            <a:extLst>
              <a:ext uri="{FF2B5EF4-FFF2-40B4-BE49-F238E27FC236}">
                <a16:creationId xmlns:a16="http://schemas.microsoft.com/office/drawing/2014/main" id="{E419551A-1485-8F49-9709-560FC5EBB9ED}"/>
              </a:ext>
            </a:extLst>
          </p:cNvPr>
          <p:cNvSpPr/>
          <p:nvPr/>
        </p:nvSpPr>
        <p:spPr>
          <a:xfrm>
            <a:off x="5537964" y="2035135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rgbClr val="FF0000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NEE</a:t>
            </a:r>
          </a:p>
        </p:txBody>
      </p:sp>
      <p:sp>
        <p:nvSpPr>
          <p:cNvPr id="98" name="Proces 97">
            <a:extLst>
              <a:ext uri="{FF2B5EF4-FFF2-40B4-BE49-F238E27FC236}">
                <a16:creationId xmlns:a16="http://schemas.microsoft.com/office/drawing/2014/main" id="{B96661D6-EC7B-4546-AB97-9C6640D70B62}"/>
              </a:ext>
            </a:extLst>
          </p:cNvPr>
          <p:cNvSpPr/>
          <p:nvPr/>
        </p:nvSpPr>
        <p:spPr>
          <a:xfrm>
            <a:off x="7030264" y="1505630"/>
            <a:ext cx="1381985" cy="46264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Betreft eigen beslag vordering met hogere preferentie ?</a:t>
            </a:r>
          </a:p>
        </p:txBody>
      </p:sp>
      <p:cxnSp>
        <p:nvCxnSpPr>
          <p:cNvPr id="99" name="Rechte verbindingslijn met pijl 98">
            <a:extLst>
              <a:ext uri="{FF2B5EF4-FFF2-40B4-BE49-F238E27FC236}">
                <a16:creationId xmlns:a16="http://schemas.microsoft.com/office/drawing/2014/main" id="{E10DBBB1-4044-344A-896D-B8D28ACB58C5}"/>
              </a:ext>
            </a:extLst>
          </p:cNvPr>
          <p:cNvCxnSpPr>
            <a:cxnSpLocks/>
            <a:stCxn id="56" idx="6"/>
            <a:endCxn id="98" idx="1"/>
          </p:cNvCxnSpPr>
          <p:nvPr/>
        </p:nvCxnSpPr>
        <p:spPr>
          <a:xfrm>
            <a:off x="6487132" y="1735915"/>
            <a:ext cx="543132" cy="1037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5" name="Verbindingslijn 104">
            <a:extLst>
              <a:ext uri="{FF2B5EF4-FFF2-40B4-BE49-F238E27FC236}">
                <a16:creationId xmlns:a16="http://schemas.microsoft.com/office/drawing/2014/main" id="{EDE187F1-B3D8-2F44-B848-C081C8F17010}"/>
              </a:ext>
            </a:extLst>
          </p:cNvPr>
          <p:cNvSpPr/>
          <p:nvPr/>
        </p:nvSpPr>
        <p:spPr>
          <a:xfrm>
            <a:off x="7612694" y="1919736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chemeClr val="accent6">
                  <a:tint val="66000"/>
                  <a:satMod val="160000"/>
                </a:schemeClr>
              </a:gs>
              <a:gs pos="50000">
                <a:schemeClr val="accent6">
                  <a:tint val="44500"/>
                  <a:satMod val="160000"/>
                </a:schemeClr>
              </a:gs>
              <a:gs pos="100000">
                <a:schemeClr val="accent6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chemeClr val="accent6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JA</a:t>
            </a:r>
          </a:p>
        </p:txBody>
      </p:sp>
      <p:sp>
        <p:nvSpPr>
          <p:cNvPr id="106" name="Verbindingslijn 105">
            <a:extLst>
              <a:ext uri="{FF2B5EF4-FFF2-40B4-BE49-F238E27FC236}">
                <a16:creationId xmlns:a16="http://schemas.microsoft.com/office/drawing/2014/main" id="{5934A2DE-6222-A04C-B758-D2985AD66438}"/>
              </a:ext>
            </a:extLst>
          </p:cNvPr>
          <p:cNvSpPr/>
          <p:nvPr/>
        </p:nvSpPr>
        <p:spPr>
          <a:xfrm>
            <a:off x="8344213" y="1619951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rgbClr val="FF0000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NEE</a:t>
            </a:r>
          </a:p>
        </p:txBody>
      </p:sp>
      <p:sp>
        <p:nvSpPr>
          <p:cNvPr id="136" name="Proces 135">
            <a:extLst>
              <a:ext uri="{FF2B5EF4-FFF2-40B4-BE49-F238E27FC236}">
                <a16:creationId xmlns:a16="http://schemas.microsoft.com/office/drawing/2014/main" id="{8F7CC26C-8B25-CE41-B86C-97900B2FD46B}"/>
              </a:ext>
            </a:extLst>
          </p:cNvPr>
          <p:cNvSpPr/>
          <p:nvPr/>
        </p:nvSpPr>
        <p:spPr>
          <a:xfrm>
            <a:off x="2715420" y="4798023"/>
            <a:ext cx="1381985" cy="46264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Ga naar proces </a:t>
            </a:r>
          </a:p>
          <a:p>
            <a:pPr algn="ctr"/>
            <a:r>
              <a:rPr lang="nl-NL" sz="800" dirty="0">
                <a:solidFill>
                  <a:schemeClr val="tx1"/>
                </a:solidFill>
              </a:rPr>
              <a:t>berekening BVV</a:t>
            </a:r>
          </a:p>
        </p:txBody>
      </p:sp>
      <p:cxnSp>
        <p:nvCxnSpPr>
          <p:cNvPr id="137" name="Rechte verbindingslijn met pijl 136">
            <a:extLst>
              <a:ext uri="{FF2B5EF4-FFF2-40B4-BE49-F238E27FC236}">
                <a16:creationId xmlns:a16="http://schemas.microsoft.com/office/drawing/2014/main" id="{90E998DF-3388-A849-8D4D-9F2B2AE952B9}"/>
              </a:ext>
            </a:extLst>
          </p:cNvPr>
          <p:cNvCxnSpPr>
            <a:cxnSpLocks/>
            <a:stCxn id="36" idx="2"/>
            <a:endCxn id="136" idx="0"/>
          </p:cNvCxnSpPr>
          <p:nvPr/>
        </p:nvCxnSpPr>
        <p:spPr>
          <a:xfrm flipH="1">
            <a:off x="3406413" y="4443070"/>
            <a:ext cx="6186" cy="354953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8" name="Verbindingslijn 137">
            <a:extLst>
              <a:ext uri="{FF2B5EF4-FFF2-40B4-BE49-F238E27FC236}">
                <a16:creationId xmlns:a16="http://schemas.microsoft.com/office/drawing/2014/main" id="{96D96235-F326-5944-BABD-57FDBD0B8DC8}"/>
              </a:ext>
            </a:extLst>
          </p:cNvPr>
          <p:cNvSpPr/>
          <p:nvPr/>
        </p:nvSpPr>
        <p:spPr>
          <a:xfrm>
            <a:off x="3232956" y="5571522"/>
            <a:ext cx="334356" cy="341051"/>
          </a:xfrm>
          <a:prstGeom prst="flowChartConnector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700" dirty="0">
                <a:solidFill>
                  <a:schemeClr val="bg1"/>
                </a:solidFill>
              </a:rPr>
              <a:t>EINDE</a:t>
            </a:r>
          </a:p>
        </p:txBody>
      </p:sp>
      <p:cxnSp>
        <p:nvCxnSpPr>
          <p:cNvPr id="139" name="Rechte verbindingslijn met pijl 138">
            <a:extLst>
              <a:ext uri="{FF2B5EF4-FFF2-40B4-BE49-F238E27FC236}">
                <a16:creationId xmlns:a16="http://schemas.microsoft.com/office/drawing/2014/main" id="{28600047-0789-B444-8DB5-98ABB11EFD53}"/>
              </a:ext>
            </a:extLst>
          </p:cNvPr>
          <p:cNvCxnSpPr>
            <a:cxnSpLocks/>
          </p:cNvCxnSpPr>
          <p:nvPr/>
        </p:nvCxnSpPr>
        <p:spPr>
          <a:xfrm>
            <a:off x="3406411" y="5262180"/>
            <a:ext cx="1" cy="303304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3" name="Proces 142">
            <a:extLst>
              <a:ext uri="{FF2B5EF4-FFF2-40B4-BE49-F238E27FC236}">
                <a16:creationId xmlns:a16="http://schemas.microsoft.com/office/drawing/2014/main" id="{3DC01B92-CE43-D641-AFAD-3822D2314A74}"/>
              </a:ext>
            </a:extLst>
          </p:cNvPr>
          <p:cNvSpPr/>
          <p:nvPr/>
        </p:nvSpPr>
        <p:spPr>
          <a:xfrm>
            <a:off x="4965723" y="3980427"/>
            <a:ext cx="1381985" cy="46264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Neem taken Coördinerende Deurwaarder over</a:t>
            </a:r>
          </a:p>
        </p:txBody>
      </p:sp>
      <p:sp>
        <p:nvSpPr>
          <p:cNvPr id="179" name="Proces 178">
            <a:extLst>
              <a:ext uri="{FF2B5EF4-FFF2-40B4-BE49-F238E27FC236}">
                <a16:creationId xmlns:a16="http://schemas.microsoft.com/office/drawing/2014/main" id="{23FAA3FE-D5D5-6248-B4DC-4E0DA1245631}"/>
              </a:ext>
            </a:extLst>
          </p:cNvPr>
          <p:cNvSpPr/>
          <p:nvPr/>
        </p:nvSpPr>
        <p:spPr>
          <a:xfrm>
            <a:off x="967861" y="1422454"/>
            <a:ext cx="448187" cy="150038"/>
          </a:xfrm>
          <a:prstGeom prst="flowChartProcess">
            <a:avLst/>
          </a:prstGeom>
          <a:solidFill>
            <a:schemeClr val="accent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DBR</a:t>
            </a:r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99E32FEB-8610-164B-ACD3-ACDF46230259}"/>
              </a:ext>
            </a:extLst>
          </p:cNvPr>
          <p:cNvSpPr txBox="1"/>
          <p:nvPr/>
        </p:nvSpPr>
        <p:spPr>
          <a:xfrm>
            <a:off x="4298093" y="107807"/>
            <a:ext cx="3606115" cy="5386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nl-NL" b="1" dirty="0"/>
              <a:t>Proces Coördinerende Deurwaarder</a:t>
            </a:r>
          </a:p>
          <a:p>
            <a:pPr algn="ctr"/>
            <a:r>
              <a:rPr lang="nl-NL" sz="1100" dirty="0"/>
              <a:t>versie 05-11-2020</a:t>
            </a:r>
          </a:p>
        </p:txBody>
      </p:sp>
      <p:sp>
        <p:nvSpPr>
          <p:cNvPr id="66" name="Proces 65">
            <a:extLst>
              <a:ext uri="{FF2B5EF4-FFF2-40B4-BE49-F238E27FC236}">
                <a16:creationId xmlns:a16="http://schemas.microsoft.com/office/drawing/2014/main" id="{0BDBED58-CED4-3845-B4B9-8F8C697BB0DF}"/>
              </a:ext>
            </a:extLst>
          </p:cNvPr>
          <p:cNvSpPr/>
          <p:nvPr/>
        </p:nvSpPr>
        <p:spPr>
          <a:xfrm>
            <a:off x="497698" y="2455476"/>
            <a:ext cx="1381985" cy="46264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Zelfde beslagobject</a:t>
            </a:r>
          </a:p>
        </p:txBody>
      </p:sp>
      <p:cxnSp>
        <p:nvCxnSpPr>
          <p:cNvPr id="69" name="Rechte verbindingslijn met pijl 68">
            <a:extLst>
              <a:ext uri="{FF2B5EF4-FFF2-40B4-BE49-F238E27FC236}">
                <a16:creationId xmlns:a16="http://schemas.microsoft.com/office/drawing/2014/main" id="{08A339B4-B4D9-C844-B40A-E1FB4D1C048F}"/>
              </a:ext>
            </a:extLst>
          </p:cNvPr>
          <p:cNvCxnSpPr>
            <a:cxnSpLocks/>
            <a:stCxn id="51" idx="4"/>
            <a:endCxn id="66" idx="0"/>
          </p:cNvCxnSpPr>
          <p:nvPr/>
        </p:nvCxnSpPr>
        <p:spPr>
          <a:xfrm flipH="1">
            <a:off x="1188691" y="2153736"/>
            <a:ext cx="1034" cy="301740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Verbindingslijn 18">
            <a:extLst>
              <a:ext uri="{FF2B5EF4-FFF2-40B4-BE49-F238E27FC236}">
                <a16:creationId xmlns:a16="http://schemas.microsoft.com/office/drawing/2014/main" id="{84A40C7E-7295-8A42-9935-ABFBEE1C4F0D}"/>
              </a:ext>
            </a:extLst>
          </p:cNvPr>
          <p:cNvSpPr/>
          <p:nvPr/>
        </p:nvSpPr>
        <p:spPr>
          <a:xfrm>
            <a:off x="1072725" y="2858299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chemeClr val="accent6">
                  <a:tint val="66000"/>
                  <a:satMod val="160000"/>
                </a:schemeClr>
              </a:gs>
              <a:gs pos="50000">
                <a:schemeClr val="accent6">
                  <a:tint val="44500"/>
                  <a:satMod val="160000"/>
                </a:schemeClr>
              </a:gs>
              <a:gs pos="100000">
                <a:schemeClr val="accent6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chemeClr val="accent6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JA</a:t>
            </a:r>
          </a:p>
        </p:txBody>
      </p:sp>
      <p:sp>
        <p:nvSpPr>
          <p:cNvPr id="78" name="Proces 77">
            <a:extLst>
              <a:ext uri="{FF2B5EF4-FFF2-40B4-BE49-F238E27FC236}">
                <a16:creationId xmlns:a16="http://schemas.microsoft.com/office/drawing/2014/main" id="{6535881D-948D-AA4A-8F1F-41D4A8283A46}"/>
              </a:ext>
            </a:extLst>
          </p:cNvPr>
          <p:cNvSpPr/>
          <p:nvPr/>
        </p:nvSpPr>
        <p:spPr>
          <a:xfrm>
            <a:off x="2740063" y="1505630"/>
            <a:ext cx="1381985" cy="57102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E-VOI of VOI:  andere beslaglegger of invorderaar. (art. 19 IW 1990)? </a:t>
            </a:r>
          </a:p>
        </p:txBody>
      </p:sp>
      <p:sp>
        <p:nvSpPr>
          <p:cNvPr id="79" name="Proces 78">
            <a:extLst>
              <a:ext uri="{FF2B5EF4-FFF2-40B4-BE49-F238E27FC236}">
                <a16:creationId xmlns:a16="http://schemas.microsoft.com/office/drawing/2014/main" id="{7CB126C4-1418-A44A-92C3-24E97B62643D}"/>
              </a:ext>
            </a:extLst>
          </p:cNvPr>
          <p:cNvSpPr/>
          <p:nvPr/>
        </p:nvSpPr>
        <p:spPr>
          <a:xfrm>
            <a:off x="3212671" y="1422454"/>
            <a:ext cx="448187" cy="150038"/>
          </a:xfrm>
          <a:prstGeom prst="flowChartProcess">
            <a:avLst/>
          </a:prstGeom>
          <a:solidFill>
            <a:schemeClr val="accent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VOI</a:t>
            </a:r>
          </a:p>
        </p:txBody>
      </p:sp>
      <p:sp>
        <p:nvSpPr>
          <p:cNvPr id="58" name="Verbindingslijn 57">
            <a:extLst>
              <a:ext uri="{FF2B5EF4-FFF2-40B4-BE49-F238E27FC236}">
                <a16:creationId xmlns:a16="http://schemas.microsoft.com/office/drawing/2014/main" id="{8BE80DB3-4876-E44D-A574-A96A531B6277}"/>
              </a:ext>
            </a:extLst>
          </p:cNvPr>
          <p:cNvSpPr/>
          <p:nvPr/>
        </p:nvSpPr>
        <p:spPr>
          <a:xfrm>
            <a:off x="4051241" y="1653404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chemeClr val="accent6">
                  <a:tint val="66000"/>
                  <a:satMod val="160000"/>
                </a:schemeClr>
              </a:gs>
              <a:gs pos="50000">
                <a:schemeClr val="accent6">
                  <a:tint val="44500"/>
                  <a:satMod val="160000"/>
                </a:schemeClr>
              </a:gs>
              <a:gs pos="100000">
                <a:schemeClr val="accent6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chemeClr val="accent6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JA</a:t>
            </a:r>
          </a:p>
        </p:txBody>
      </p:sp>
      <p:sp>
        <p:nvSpPr>
          <p:cNvPr id="57" name="Verbindingslijn 56">
            <a:extLst>
              <a:ext uri="{FF2B5EF4-FFF2-40B4-BE49-F238E27FC236}">
                <a16:creationId xmlns:a16="http://schemas.microsoft.com/office/drawing/2014/main" id="{3A2206C2-21CE-1F4A-B8BC-E602F1AA0342}"/>
              </a:ext>
            </a:extLst>
          </p:cNvPr>
          <p:cNvSpPr/>
          <p:nvPr/>
        </p:nvSpPr>
        <p:spPr>
          <a:xfrm>
            <a:off x="3295599" y="2035135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rgbClr val="FF0000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NEE</a:t>
            </a:r>
          </a:p>
        </p:txBody>
      </p:sp>
      <p:sp>
        <p:nvSpPr>
          <p:cNvPr id="81" name="Proces 80">
            <a:extLst>
              <a:ext uri="{FF2B5EF4-FFF2-40B4-BE49-F238E27FC236}">
                <a16:creationId xmlns:a16="http://schemas.microsoft.com/office/drawing/2014/main" id="{9ABC37BB-E886-DD46-90BB-D4AEECD1894E}"/>
              </a:ext>
            </a:extLst>
          </p:cNvPr>
          <p:cNvSpPr/>
          <p:nvPr/>
        </p:nvSpPr>
        <p:spPr>
          <a:xfrm>
            <a:off x="496005" y="3980427"/>
            <a:ext cx="1381985" cy="462643"/>
          </a:xfrm>
          <a:prstGeom prst="flowChartProcess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Geen </a:t>
            </a:r>
            <a:br>
              <a:rPr lang="nl-NL" sz="800" dirty="0">
                <a:solidFill>
                  <a:schemeClr val="tx1"/>
                </a:solidFill>
              </a:rPr>
            </a:br>
            <a:r>
              <a:rPr lang="nl-NL" sz="800" dirty="0">
                <a:solidFill>
                  <a:schemeClr val="tx1"/>
                </a:solidFill>
              </a:rPr>
              <a:t>Coördinerende </a:t>
            </a:r>
            <a:br>
              <a:rPr lang="nl-NL" sz="800" dirty="0">
                <a:solidFill>
                  <a:schemeClr val="tx1"/>
                </a:solidFill>
              </a:rPr>
            </a:br>
            <a:r>
              <a:rPr lang="nl-NL" sz="800" dirty="0">
                <a:solidFill>
                  <a:schemeClr val="tx1"/>
                </a:solidFill>
              </a:rPr>
              <a:t>Deurwaarder</a:t>
            </a:r>
          </a:p>
        </p:txBody>
      </p:sp>
      <p:cxnSp>
        <p:nvCxnSpPr>
          <p:cNvPr id="141" name="Rechte verbindingslijn met pijl 140">
            <a:extLst>
              <a:ext uri="{FF2B5EF4-FFF2-40B4-BE49-F238E27FC236}">
                <a16:creationId xmlns:a16="http://schemas.microsoft.com/office/drawing/2014/main" id="{C147B998-7DA3-474C-9FAA-DCEE18E16C1E}"/>
              </a:ext>
            </a:extLst>
          </p:cNvPr>
          <p:cNvCxnSpPr>
            <a:cxnSpLocks/>
            <a:stCxn id="57" idx="4"/>
            <a:endCxn id="36" idx="0"/>
          </p:cNvCxnSpPr>
          <p:nvPr/>
        </p:nvCxnSpPr>
        <p:spPr>
          <a:xfrm>
            <a:off x="3412599" y="2269135"/>
            <a:ext cx="0" cy="1711292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2" name="Gebogen verbindingslijn 141">
            <a:extLst>
              <a:ext uri="{FF2B5EF4-FFF2-40B4-BE49-F238E27FC236}">
                <a16:creationId xmlns:a16="http://schemas.microsoft.com/office/drawing/2014/main" id="{969DD9C4-5FF8-CF40-8CD1-7E2C8891F041}"/>
              </a:ext>
            </a:extLst>
          </p:cNvPr>
          <p:cNvCxnSpPr>
            <a:cxnSpLocks/>
            <a:stCxn id="81" idx="2"/>
            <a:endCxn id="138" idx="2"/>
          </p:cNvCxnSpPr>
          <p:nvPr/>
        </p:nvCxnSpPr>
        <p:spPr>
          <a:xfrm rot="16200000" flipH="1">
            <a:off x="1560488" y="4069580"/>
            <a:ext cx="1298978" cy="2045958"/>
          </a:xfrm>
          <a:prstGeom prst="bentConnector2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6" name="Proces 145">
            <a:extLst>
              <a:ext uri="{FF2B5EF4-FFF2-40B4-BE49-F238E27FC236}">
                <a16:creationId xmlns:a16="http://schemas.microsoft.com/office/drawing/2014/main" id="{9D9BA6E8-F5DF-7647-826C-010647461514}"/>
              </a:ext>
            </a:extLst>
          </p:cNvPr>
          <p:cNvSpPr/>
          <p:nvPr/>
        </p:nvSpPr>
        <p:spPr>
          <a:xfrm>
            <a:off x="6133697" y="1151651"/>
            <a:ext cx="1278731" cy="150038"/>
          </a:xfrm>
          <a:prstGeom prst="flowChartProcess">
            <a:avLst/>
          </a:prstGeom>
          <a:solidFill>
            <a:schemeClr val="accent2"/>
          </a:solidFill>
          <a:ln w="12700" cmpd="sng">
            <a:solidFill>
              <a:schemeClr val="accent2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CONTROLE PREFERENTIE</a:t>
            </a:r>
          </a:p>
        </p:txBody>
      </p:sp>
      <p:cxnSp>
        <p:nvCxnSpPr>
          <p:cNvPr id="186" name="Rechte verbindingslijn met pijl 185">
            <a:extLst>
              <a:ext uri="{FF2B5EF4-FFF2-40B4-BE49-F238E27FC236}">
                <a16:creationId xmlns:a16="http://schemas.microsoft.com/office/drawing/2014/main" id="{147ADE68-EADC-4545-9559-2CA506EBD658}"/>
              </a:ext>
            </a:extLst>
          </p:cNvPr>
          <p:cNvCxnSpPr>
            <a:cxnSpLocks/>
            <a:stCxn id="68" idx="4"/>
            <a:endCxn id="143" idx="0"/>
          </p:cNvCxnSpPr>
          <p:nvPr/>
        </p:nvCxnSpPr>
        <p:spPr>
          <a:xfrm>
            <a:off x="5654964" y="2269135"/>
            <a:ext cx="1752" cy="1711292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6" name="Verbindingslijn 55">
            <a:extLst>
              <a:ext uri="{FF2B5EF4-FFF2-40B4-BE49-F238E27FC236}">
                <a16:creationId xmlns:a16="http://schemas.microsoft.com/office/drawing/2014/main" id="{1AF3F78A-2F84-8842-8EA0-E5EBFB95DC78}"/>
              </a:ext>
            </a:extLst>
          </p:cNvPr>
          <p:cNvSpPr/>
          <p:nvPr/>
        </p:nvSpPr>
        <p:spPr>
          <a:xfrm>
            <a:off x="6253132" y="1618915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chemeClr val="accent6">
                  <a:tint val="66000"/>
                  <a:satMod val="160000"/>
                </a:schemeClr>
              </a:gs>
              <a:gs pos="50000">
                <a:schemeClr val="accent6">
                  <a:tint val="44500"/>
                  <a:satMod val="160000"/>
                </a:schemeClr>
              </a:gs>
              <a:gs pos="100000">
                <a:schemeClr val="accent6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chemeClr val="accent6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JA</a:t>
            </a:r>
          </a:p>
        </p:txBody>
      </p:sp>
      <p:cxnSp>
        <p:nvCxnSpPr>
          <p:cNvPr id="59" name="Gebogen verbindingslijn 58">
            <a:extLst>
              <a:ext uri="{FF2B5EF4-FFF2-40B4-BE49-F238E27FC236}">
                <a16:creationId xmlns:a16="http://schemas.microsoft.com/office/drawing/2014/main" id="{4E3F7503-9000-4E4A-BB9B-54086BFF779C}"/>
              </a:ext>
            </a:extLst>
          </p:cNvPr>
          <p:cNvCxnSpPr>
            <a:cxnSpLocks/>
            <a:stCxn id="105" idx="4"/>
            <a:endCxn id="143" idx="3"/>
          </p:cNvCxnSpPr>
          <p:nvPr/>
        </p:nvCxnSpPr>
        <p:spPr>
          <a:xfrm rot="5400000">
            <a:off x="6009695" y="2491749"/>
            <a:ext cx="2058013" cy="1381986"/>
          </a:xfrm>
          <a:prstGeom prst="bentConnector2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8" name="Proces 47">
            <a:extLst>
              <a:ext uri="{FF2B5EF4-FFF2-40B4-BE49-F238E27FC236}">
                <a16:creationId xmlns:a16="http://schemas.microsoft.com/office/drawing/2014/main" id="{BA6753B1-38A8-3446-B61B-F2D5655CA526}"/>
              </a:ext>
            </a:extLst>
          </p:cNvPr>
          <p:cNvSpPr/>
          <p:nvPr/>
        </p:nvSpPr>
        <p:spPr>
          <a:xfrm>
            <a:off x="504605" y="4798023"/>
            <a:ext cx="1381985" cy="46264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Indiening beslag bij CDW</a:t>
            </a:r>
          </a:p>
        </p:txBody>
      </p:sp>
      <p:sp>
        <p:nvSpPr>
          <p:cNvPr id="50" name="Proces 49">
            <a:extLst>
              <a:ext uri="{FF2B5EF4-FFF2-40B4-BE49-F238E27FC236}">
                <a16:creationId xmlns:a16="http://schemas.microsoft.com/office/drawing/2014/main" id="{566E8D5A-5FC7-7645-B7E4-9961667EC2E3}"/>
              </a:ext>
            </a:extLst>
          </p:cNvPr>
          <p:cNvSpPr/>
          <p:nvPr/>
        </p:nvSpPr>
        <p:spPr>
          <a:xfrm>
            <a:off x="9119174" y="1505630"/>
            <a:ext cx="1381985" cy="462643"/>
          </a:xfrm>
          <a:prstGeom prst="flowChartProcess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Geen </a:t>
            </a:r>
            <a:br>
              <a:rPr lang="nl-NL" sz="800" dirty="0">
                <a:solidFill>
                  <a:schemeClr val="tx1"/>
                </a:solidFill>
              </a:rPr>
            </a:br>
            <a:r>
              <a:rPr lang="nl-NL" sz="800" dirty="0">
                <a:solidFill>
                  <a:schemeClr val="tx1"/>
                </a:solidFill>
              </a:rPr>
              <a:t>Coördinerende </a:t>
            </a:r>
            <a:br>
              <a:rPr lang="nl-NL" sz="800" dirty="0">
                <a:solidFill>
                  <a:schemeClr val="tx1"/>
                </a:solidFill>
              </a:rPr>
            </a:br>
            <a:r>
              <a:rPr lang="nl-NL" sz="800" dirty="0">
                <a:solidFill>
                  <a:schemeClr val="tx1"/>
                </a:solidFill>
              </a:rPr>
              <a:t>Deurwaarder</a:t>
            </a:r>
          </a:p>
        </p:txBody>
      </p:sp>
      <p:cxnSp>
        <p:nvCxnSpPr>
          <p:cNvPr id="52" name="Rechte verbindingslijn met pijl 51">
            <a:extLst>
              <a:ext uri="{FF2B5EF4-FFF2-40B4-BE49-F238E27FC236}">
                <a16:creationId xmlns:a16="http://schemas.microsoft.com/office/drawing/2014/main" id="{9E54E525-E4BC-6C42-9CEB-81A1618AF986}"/>
              </a:ext>
            </a:extLst>
          </p:cNvPr>
          <p:cNvCxnSpPr>
            <a:cxnSpLocks/>
          </p:cNvCxnSpPr>
          <p:nvPr/>
        </p:nvCxnSpPr>
        <p:spPr>
          <a:xfrm>
            <a:off x="8580788" y="1734878"/>
            <a:ext cx="543132" cy="1037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4" name="Proces 53">
            <a:extLst>
              <a:ext uri="{FF2B5EF4-FFF2-40B4-BE49-F238E27FC236}">
                <a16:creationId xmlns:a16="http://schemas.microsoft.com/office/drawing/2014/main" id="{9BCECD8B-FE0F-024B-90E5-A443144955A7}"/>
              </a:ext>
            </a:extLst>
          </p:cNvPr>
          <p:cNvSpPr/>
          <p:nvPr/>
        </p:nvSpPr>
        <p:spPr>
          <a:xfrm>
            <a:off x="9119174" y="2455228"/>
            <a:ext cx="1381985" cy="46264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CDW na afloop </a:t>
            </a:r>
            <a:br>
              <a:rPr lang="nl-NL" sz="800" dirty="0">
                <a:solidFill>
                  <a:schemeClr val="tx1"/>
                </a:solidFill>
              </a:rPr>
            </a:br>
            <a:r>
              <a:rPr lang="nl-NL" sz="800" dirty="0">
                <a:solidFill>
                  <a:schemeClr val="tx1"/>
                </a:solidFill>
              </a:rPr>
              <a:t>preferent beslag?</a:t>
            </a:r>
          </a:p>
        </p:txBody>
      </p:sp>
      <p:cxnSp>
        <p:nvCxnSpPr>
          <p:cNvPr id="55" name="Rechte verbindingslijn met pijl 54">
            <a:extLst>
              <a:ext uri="{FF2B5EF4-FFF2-40B4-BE49-F238E27FC236}">
                <a16:creationId xmlns:a16="http://schemas.microsoft.com/office/drawing/2014/main" id="{44185AF1-248E-044A-AC5F-6FC64AAF758A}"/>
              </a:ext>
            </a:extLst>
          </p:cNvPr>
          <p:cNvCxnSpPr>
            <a:cxnSpLocks/>
            <a:stCxn id="50" idx="2"/>
            <a:endCxn id="54" idx="0"/>
          </p:cNvCxnSpPr>
          <p:nvPr/>
        </p:nvCxnSpPr>
        <p:spPr>
          <a:xfrm>
            <a:off x="9810167" y="1968273"/>
            <a:ext cx="0" cy="486955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2" name="Verbindingslijn 61">
            <a:extLst>
              <a:ext uri="{FF2B5EF4-FFF2-40B4-BE49-F238E27FC236}">
                <a16:creationId xmlns:a16="http://schemas.microsoft.com/office/drawing/2014/main" id="{198FAC08-B93F-9249-B714-884E23D385DF}"/>
              </a:ext>
            </a:extLst>
          </p:cNvPr>
          <p:cNvSpPr/>
          <p:nvPr/>
        </p:nvSpPr>
        <p:spPr>
          <a:xfrm>
            <a:off x="9680173" y="2858299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chemeClr val="accent6">
                  <a:tint val="66000"/>
                  <a:satMod val="160000"/>
                </a:schemeClr>
              </a:gs>
              <a:gs pos="50000">
                <a:schemeClr val="accent6">
                  <a:tint val="44500"/>
                  <a:satMod val="160000"/>
                </a:schemeClr>
              </a:gs>
              <a:gs pos="100000">
                <a:schemeClr val="accent6">
                  <a:tint val="23500"/>
                  <a:satMod val="160000"/>
                </a:scheme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chemeClr val="accent6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JA</a:t>
            </a:r>
          </a:p>
        </p:txBody>
      </p:sp>
      <p:sp>
        <p:nvSpPr>
          <p:cNvPr id="63" name="Verbindingslijn 62">
            <a:extLst>
              <a:ext uri="{FF2B5EF4-FFF2-40B4-BE49-F238E27FC236}">
                <a16:creationId xmlns:a16="http://schemas.microsoft.com/office/drawing/2014/main" id="{CA29CC0B-E503-C046-A863-6B41F5A12637}"/>
              </a:ext>
            </a:extLst>
          </p:cNvPr>
          <p:cNvSpPr/>
          <p:nvPr/>
        </p:nvSpPr>
        <p:spPr>
          <a:xfrm>
            <a:off x="10425305" y="2569549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rgbClr val="FF0000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NEE</a:t>
            </a:r>
          </a:p>
        </p:txBody>
      </p:sp>
      <p:sp>
        <p:nvSpPr>
          <p:cNvPr id="64" name="Proces 63">
            <a:extLst>
              <a:ext uri="{FF2B5EF4-FFF2-40B4-BE49-F238E27FC236}">
                <a16:creationId xmlns:a16="http://schemas.microsoft.com/office/drawing/2014/main" id="{E1A608E5-F184-5C4A-A40F-4F7CBE2970DB}"/>
              </a:ext>
            </a:extLst>
          </p:cNvPr>
          <p:cNvSpPr/>
          <p:nvPr/>
        </p:nvSpPr>
        <p:spPr>
          <a:xfrm>
            <a:off x="10419255" y="4798023"/>
            <a:ext cx="1381985" cy="46264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Provisionele indiening </a:t>
            </a:r>
          </a:p>
          <a:p>
            <a:pPr algn="ctr"/>
            <a:r>
              <a:rPr lang="nl-NL" sz="800" dirty="0">
                <a:solidFill>
                  <a:schemeClr val="tx1"/>
                </a:solidFill>
              </a:rPr>
              <a:t>bij beoogd CDW na afloop preferent beslag</a:t>
            </a:r>
          </a:p>
        </p:txBody>
      </p:sp>
      <p:cxnSp>
        <p:nvCxnSpPr>
          <p:cNvPr id="65" name="Gebogen verbindingslijn 64">
            <a:extLst>
              <a:ext uri="{FF2B5EF4-FFF2-40B4-BE49-F238E27FC236}">
                <a16:creationId xmlns:a16="http://schemas.microsoft.com/office/drawing/2014/main" id="{EF27FB95-FB2C-2445-9C72-570B6C456692}"/>
              </a:ext>
            </a:extLst>
          </p:cNvPr>
          <p:cNvCxnSpPr>
            <a:cxnSpLocks/>
            <a:stCxn id="63" idx="6"/>
            <a:endCxn id="64" idx="0"/>
          </p:cNvCxnSpPr>
          <p:nvPr/>
        </p:nvCxnSpPr>
        <p:spPr>
          <a:xfrm>
            <a:off x="10659305" y="2686549"/>
            <a:ext cx="450943" cy="2111474"/>
          </a:xfrm>
          <a:prstGeom prst="bentConnector2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0" name="Gebogen verbindingslijn 69">
            <a:extLst>
              <a:ext uri="{FF2B5EF4-FFF2-40B4-BE49-F238E27FC236}">
                <a16:creationId xmlns:a16="http://schemas.microsoft.com/office/drawing/2014/main" id="{8500133B-5FBE-BD41-858A-F9ED1B4FA9E4}"/>
              </a:ext>
            </a:extLst>
          </p:cNvPr>
          <p:cNvCxnSpPr>
            <a:cxnSpLocks/>
            <a:stCxn id="64" idx="2"/>
            <a:endCxn id="138" idx="6"/>
          </p:cNvCxnSpPr>
          <p:nvPr/>
        </p:nvCxnSpPr>
        <p:spPr>
          <a:xfrm rot="5400000">
            <a:off x="7098089" y="1729889"/>
            <a:ext cx="481382" cy="7542936"/>
          </a:xfrm>
          <a:prstGeom prst="bentConnector2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2" name="Proces 71">
            <a:extLst>
              <a:ext uri="{FF2B5EF4-FFF2-40B4-BE49-F238E27FC236}">
                <a16:creationId xmlns:a16="http://schemas.microsoft.com/office/drawing/2014/main" id="{15F8E1D4-A161-2344-8C0C-1AF8A3B47FF1}"/>
              </a:ext>
            </a:extLst>
          </p:cNvPr>
          <p:cNvSpPr/>
          <p:nvPr/>
        </p:nvSpPr>
        <p:spPr>
          <a:xfrm>
            <a:off x="9106180" y="3980427"/>
            <a:ext cx="1381985" cy="462643"/>
          </a:xfrm>
          <a:prstGeom prst="flowChartProcess">
            <a:avLst/>
          </a:prstGeom>
          <a:solidFill>
            <a:schemeClr val="bg1"/>
          </a:solidFill>
          <a:ln w="12700" cmpd="sng"/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tx1"/>
                </a:solidFill>
              </a:rPr>
              <a:t>Monitoring afloop </a:t>
            </a:r>
          </a:p>
          <a:p>
            <a:pPr algn="ctr"/>
            <a:r>
              <a:rPr lang="nl-NL" sz="800" dirty="0">
                <a:solidFill>
                  <a:schemeClr val="tx1"/>
                </a:solidFill>
              </a:rPr>
              <a:t>preferent beslag</a:t>
            </a:r>
          </a:p>
        </p:txBody>
      </p:sp>
      <p:cxnSp>
        <p:nvCxnSpPr>
          <p:cNvPr id="75" name="Rechte verbindingslijn met pijl 74">
            <a:extLst>
              <a:ext uri="{FF2B5EF4-FFF2-40B4-BE49-F238E27FC236}">
                <a16:creationId xmlns:a16="http://schemas.microsoft.com/office/drawing/2014/main" id="{754AAD6B-1286-4541-959D-F062A27261EA}"/>
              </a:ext>
            </a:extLst>
          </p:cNvPr>
          <p:cNvCxnSpPr>
            <a:cxnSpLocks/>
            <a:stCxn id="62" idx="4"/>
            <a:endCxn id="72" idx="0"/>
          </p:cNvCxnSpPr>
          <p:nvPr/>
        </p:nvCxnSpPr>
        <p:spPr>
          <a:xfrm>
            <a:off x="9797173" y="3092299"/>
            <a:ext cx="0" cy="888128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0" name="Gebogen verbindingslijn 79">
            <a:extLst>
              <a:ext uri="{FF2B5EF4-FFF2-40B4-BE49-F238E27FC236}">
                <a16:creationId xmlns:a16="http://schemas.microsoft.com/office/drawing/2014/main" id="{8AE1433E-C1FE-1843-B8C9-0265ACC5D227}"/>
              </a:ext>
            </a:extLst>
          </p:cNvPr>
          <p:cNvCxnSpPr>
            <a:cxnSpLocks/>
            <a:stCxn id="72" idx="2"/>
            <a:endCxn id="138" idx="6"/>
          </p:cNvCxnSpPr>
          <p:nvPr/>
        </p:nvCxnSpPr>
        <p:spPr>
          <a:xfrm rot="5400000">
            <a:off x="6032754" y="1977629"/>
            <a:ext cx="1298978" cy="6229861"/>
          </a:xfrm>
          <a:prstGeom prst="bentConnector2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85" name="Afbeelding 84">
            <a:extLst>
              <a:ext uri="{FF2B5EF4-FFF2-40B4-BE49-F238E27FC236}">
                <a16:creationId xmlns:a16="http://schemas.microsoft.com/office/drawing/2014/main" id="{3B037AA4-6276-E944-A121-2011014D4A00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6966" r="20037" b="12689"/>
          <a:stretch/>
        </p:blipFill>
        <p:spPr>
          <a:xfrm>
            <a:off x="10667100" y="6154223"/>
            <a:ext cx="1134140" cy="523952"/>
          </a:xfrm>
          <a:prstGeom prst="rect">
            <a:avLst/>
          </a:prstGeom>
        </p:spPr>
      </p:pic>
      <p:cxnSp>
        <p:nvCxnSpPr>
          <p:cNvPr id="60" name="Rechte verbindingslijn met pijl 59">
            <a:extLst>
              <a:ext uri="{FF2B5EF4-FFF2-40B4-BE49-F238E27FC236}">
                <a16:creationId xmlns:a16="http://schemas.microsoft.com/office/drawing/2014/main" id="{726443A6-93D9-7847-A5E5-7F549C395766}"/>
              </a:ext>
            </a:extLst>
          </p:cNvPr>
          <p:cNvCxnSpPr>
            <a:cxnSpLocks/>
            <a:stCxn id="143" idx="1"/>
            <a:endCxn id="36" idx="3"/>
          </p:cNvCxnSpPr>
          <p:nvPr/>
        </p:nvCxnSpPr>
        <p:spPr>
          <a:xfrm flipH="1">
            <a:off x="4103591" y="4211749"/>
            <a:ext cx="862132" cy="0"/>
          </a:xfrm>
          <a:prstGeom prst="straightConnector1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1" name="Proces 70">
            <a:extLst>
              <a:ext uri="{FF2B5EF4-FFF2-40B4-BE49-F238E27FC236}">
                <a16:creationId xmlns:a16="http://schemas.microsoft.com/office/drawing/2014/main" id="{185105C0-D855-9843-86FC-A8F6A80192F7}"/>
              </a:ext>
            </a:extLst>
          </p:cNvPr>
          <p:cNvSpPr/>
          <p:nvPr/>
        </p:nvSpPr>
        <p:spPr>
          <a:xfrm>
            <a:off x="449443" y="1407926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1.1</a:t>
            </a:r>
          </a:p>
        </p:txBody>
      </p:sp>
      <p:sp>
        <p:nvSpPr>
          <p:cNvPr id="74" name="Proces 73">
            <a:extLst>
              <a:ext uri="{FF2B5EF4-FFF2-40B4-BE49-F238E27FC236}">
                <a16:creationId xmlns:a16="http://schemas.microsoft.com/office/drawing/2014/main" id="{B78162AB-EA30-0B47-98B0-1ED676C512BF}"/>
              </a:ext>
            </a:extLst>
          </p:cNvPr>
          <p:cNvSpPr/>
          <p:nvPr/>
        </p:nvSpPr>
        <p:spPr>
          <a:xfrm>
            <a:off x="456316" y="2362915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1.2</a:t>
            </a:r>
          </a:p>
        </p:txBody>
      </p:sp>
      <p:sp>
        <p:nvSpPr>
          <p:cNvPr id="76" name="Proces 75">
            <a:extLst>
              <a:ext uri="{FF2B5EF4-FFF2-40B4-BE49-F238E27FC236}">
                <a16:creationId xmlns:a16="http://schemas.microsoft.com/office/drawing/2014/main" id="{2C2A5859-D152-4E43-9CA7-36F9E23CF853}"/>
              </a:ext>
            </a:extLst>
          </p:cNvPr>
          <p:cNvSpPr/>
          <p:nvPr/>
        </p:nvSpPr>
        <p:spPr>
          <a:xfrm>
            <a:off x="2698974" y="1413819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1.3</a:t>
            </a:r>
          </a:p>
        </p:txBody>
      </p:sp>
      <p:sp>
        <p:nvSpPr>
          <p:cNvPr id="77" name="Verbindingslijn 76">
            <a:extLst>
              <a:ext uri="{FF2B5EF4-FFF2-40B4-BE49-F238E27FC236}">
                <a16:creationId xmlns:a16="http://schemas.microsoft.com/office/drawing/2014/main" id="{F6A7EF5B-C180-D247-86A9-52A36B9F59B6}"/>
              </a:ext>
            </a:extLst>
          </p:cNvPr>
          <p:cNvSpPr/>
          <p:nvPr/>
        </p:nvSpPr>
        <p:spPr>
          <a:xfrm>
            <a:off x="1816487" y="2569549"/>
            <a:ext cx="234000" cy="234000"/>
          </a:xfrm>
          <a:prstGeom prst="flowChartConnector">
            <a:avLst/>
          </a:prstGeom>
          <a:gradFill flip="none" rotWithShape="1">
            <a:gsLst>
              <a:gs pos="0">
                <a:srgbClr val="FF0000">
                  <a:tint val="66000"/>
                  <a:satMod val="160000"/>
                </a:srgbClr>
              </a:gs>
              <a:gs pos="50000">
                <a:srgbClr val="FF0000">
                  <a:tint val="44500"/>
                  <a:satMod val="160000"/>
                </a:srgbClr>
              </a:gs>
              <a:gs pos="100000">
                <a:srgbClr val="FF0000">
                  <a:tint val="23500"/>
                  <a:satMod val="160000"/>
                </a:srgbClr>
              </a:gs>
            </a:gsLst>
            <a:path path="circle">
              <a:fillToRect l="50000" t="50000" r="50000" b="50000"/>
            </a:path>
            <a:tileRect/>
          </a:gradFill>
          <a:ln w="12700" cmpd="sng">
            <a:solidFill>
              <a:srgbClr val="FF0000"/>
            </a:solidFill>
          </a:ln>
          <a:effec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nl-NL" sz="800" dirty="0"/>
              <a:t>NEE</a:t>
            </a:r>
          </a:p>
        </p:txBody>
      </p:sp>
      <p:cxnSp>
        <p:nvCxnSpPr>
          <p:cNvPr id="82" name="Gebogen verbindingslijn 81">
            <a:extLst>
              <a:ext uri="{FF2B5EF4-FFF2-40B4-BE49-F238E27FC236}">
                <a16:creationId xmlns:a16="http://schemas.microsoft.com/office/drawing/2014/main" id="{BAEF5510-5677-7847-8A97-F399AD374E74}"/>
              </a:ext>
            </a:extLst>
          </p:cNvPr>
          <p:cNvCxnSpPr>
            <a:cxnSpLocks/>
            <a:stCxn id="77" idx="6"/>
          </p:cNvCxnSpPr>
          <p:nvPr/>
        </p:nvCxnSpPr>
        <p:spPr>
          <a:xfrm flipV="1">
            <a:off x="2050487" y="1767677"/>
            <a:ext cx="342423" cy="918872"/>
          </a:xfrm>
          <a:prstGeom prst="bentConnector2">
            <a:avLst/>
          </a:prstGeom>
          <a:ln w="12700" cmpd="sng">
            <a:solidFill>
              <a:schemeClr val="tx1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3" name="Proces 82">
            <a:extLst>
              <a:ext uri="{FF2B5EF4-FFF2-40B4-BE49-F238E27FC236}">
                <a16:creationId xmlns:a16="http://schemas.microsoft.com/office/drawing/2014/main" id="{BAF4024D-38A0-9B4A-801F-8E90675DC8BE}"/>
              </a:ext>
            </a:extLst>
          </p:cNvPr>
          <p:cNvSpPr/>
          <p:nvPr/>
        </p:nvSpPr>
        <p:spPr>
          <a:xfrm>
            <a:off x="4927671" y="1418296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2.1</a:t>
            </a:r>
          </a:p>
        </p:txBody>
      </p:sp>
      <p:sp>
        <p:nvSpPr>
          <p:cNvPr id="84" name="Proces 83">
            <a:extLst>
              <a:ext uri="{FF2B5EF4-FFF2-40B4-BE49-F238E27FC236}">
                <a16:creationId xmlns:a16="http://schemas.microsoft.com/office/drawing/2014/main" id="{1B843319-F671-E749-A179-71E2B41AA45A}"/>
              </a:ext>
            </a:extLst>
          </p:cNvPr>
          <p:cNvSpPr/>
          <p:nvPr/>
        </p:nvSpPr>
        <p:spPr>
          <a:xfrm>
            <a:off x="6987847" y="1410294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2.2</a:t>
            </a:r>
          </a:p>
        </p:txBody>
      </p:sp>
      <p:sp>
        <p:nvSpPr>
          <p:cNvPr id="86" name="Proces 85">
            <a:extLst>
              <a:ext uri="{FF2B5EF4-FFF2-40B4-BE49-F238E27FC236}">
                <a16:creationId xmlns:a16="http://schemas.microsoft.com/office/drawing/2014/main" id="{913B6AFD-B609-D146-8805-917413864ACC}"/>
              </a:ext>
            </a:extLst>
          </p:cNvPr>
          <p:cNvSpPr/>
          <p:nvPr/>
        </p:nvSpPr>
        <p:spPr>
          <a:xfrm>
            <a:off x="9081503" y="2363203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3.</a:t>
            </a:r>
          </a:p>
        </p:txBody>
      </p:sp>
      <p:sp>
        <p:nvSpPr>
          <p:cNvPr id="87" name="Proces 86">
            <a:extLst>
              <a:ext uri="{FF2B5EF4-FFF2-40B4-BE49-F238E27FC236}">
                <a16:creationId xmlns:a16="http://schemas.microsoft.com/office/drawing/2014/main" id="{89B2CA13-7574-B34F-AEE5-6EBF23BA868B}"/>
              </a:ext>
            </a:extLst>
          </p:cNvPr>
          <p:cNvSpPr/>
          <p:nvPr/>
        </p:nvSpPr>
        <p:spPr>
          <a:xfrm>
            <a:off x="9066558" y="3890880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4.</a:t>
            </a:r>
          </a:p>
        </p:txBody>
      </p:sp>
      <p:sp>
        <p:nvSpPr>
          <p:cNvPr id="88" name="Proces 87">
            <a:extLst>
              <a:ext uri="{FF2B5EF4-FFF2-40B4-BE49-F238E27FC236}">
                <a16:creationId xmlns:a16="http://schemas.microsoft.com/office/drawing/2014/main" id="{8527DCF0-BEDB-904F-BFFB-2CAC89D28CB8}"/>
              </a:ext>
            </a:extLst>
          </p:cNvPr>
          <p:cNvSpPr/>
          <p:nvPr/>
        </p:nvSpPr>
        <p:spPr>
          <a:xfrm>
            <a:off x="10373502" y="4708476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5.</a:t>
            </a:r>
          </a:p>
        </p:txBody>
      </p:sp>
      <p:sp>
        <p:nvSpPr>
          <p:cNvPr id="89" name="Proces 88">
            <a:extLst>
              <a:ext uri="{FF2B5EF4-FFF2-40B4-BE49-F238E27FC236}">
                <a16:creationId xmlns:a16="http://schemas.microsoft.com/office/drawing/2014/main" id="{F59E09AC-1E97-0445-8288-4EC1E64B8045}"/>
              </a:ext>
            </a:extLst>
          </p:cNvPr>
          <p:cNvSpPr/>
          <p:nvPr/>
        </p:nvSpPr>
        <p:spPr>
          <a:xfrm>
            <a:off x="4921555" y="3890880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6.</a:t>
            </a:r>
          </a:p>
        </p:txBody>
      </p:sp>
      <p:sp>
        <p:nvSpPr>
          <p:cNvPr id="90" name="Proces 89">
            <a:extLst>
              <a:ext uri="{FF2B5EF4-FFF2-40B4-BE49-F238E27FC236}">
                <a16:creationId xmlns:a16="http://schemas.microsoft.com/office/drawing/2014/main" id="{8763F96C-A4D3-4A4B-A3B2-063787F9911F}"/>
              </a:ext>
            </a:extLst>
          </p:cNvPr>
          <p:cNvSpPr/>
          <p:nvPr/>
        </p:nvSpPr>
        <p:spPr>
          <a:xfrm>
            <a:off x="456316" y="4708476"/>
            <a:ext cx="315632" cy="150038"/>
          </a:xfrm>
          <a:prstGeom prst="flowChartProcess">
            <a:avLst/>
          </a:prstGeom>
          <a:solidFill>
            <a:schemeClr val="tx1"/>
          </a:solidFill>
          <a:ln w="127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800" dirty="0">
                <a:solidFill>
                  <a:schemeClr val="bg1"/>
                </a:solidFill>
              </a:rPr>
              <a:t>7.</a:t>
            </a:r>
          </a:p>
        </p:txBody>
      </p:sp>
    </p:spTree>
    <p:extLst>
      <p:ext uri="{BB962C8B-B14F-4D97-AF65-F5344CB8AC3E}">
        <p14:creationId xmlns:p14="http://schemas.microsoft.com/office/powerpoint/2010/main" val="384344653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11461</TotalTime>
  <Words>139</Words>
  <Application>Microsoft Macintosh PowerPoint</Application>
  <PresentationFormat>Breedbeeld</PresentationFormat>
  <Paragraphs>48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Bart van Gerven | Aqturion</dc:creator>
  <cp:lastModifiedBy>Bart van Gerven | Aqturion</cp:lastModifiedBy>
  <cp:revision>83</cp:revision>
  <cp:lastPrinted>2020-11-10T08:34:57Z</cp:lastPrinted>
  <dcterms:created xsi:type="dcterms:W3CDTF">2020-10-15T10:37:04Z</dcterms:created>
  <dcterms:modified xsi:type="dcterms:W3CDTF">2020-11-23T07:59:58Z</dcterms:modified>
</cp:coreProperties>
</file>

<file path=docProps/thumbnail.jpeg>
</file>